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0" r:id="rId4"/>
    <p:sldId id="261" r:id="rId5"/>
    <p:sldId id="266" r:id="rId6"/>
    <p:sldId id="267" r:id="rId7"/>
    <p:sldId id="262" r:id="rId8"/>
    <p:sldId id="263" r:id="rId9"/>
    <p:sldId id="258" r:id="rId10"/>
    <p:sldId id="264" r:id="rId11"/>
    <p:sldId id="265"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2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8296B-6ED8-49E6-BC55-12EF4AAB07C0}" type="datetimeFigureOut">
              <a:rPr lang="en-US" smtClean="0"/>
              <a:t>12/13/2009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3E207-E3F5-43B4-81A5-BB6E81C70C2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83E207-E3F5-43B4-81A5-BB6E81C70C2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A616BA-6498-491E-9787-E067BB3BDB2D}" type="datetimeFigureOut">
              <a:rPr lang="en-US" smtClean="0"/>
              <a:t>12/13/2009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F624337-9F49-4CC4-AC04-9381F9C5280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616BA-6498-491E-9787-E067BB3BDB2D}" type="datetimeFigureOut">
              <a:rPr lang="en-US" smtClean="0"/>
              <a:t>12/13/2009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616BA-6498-491E-9787-E067BB3BDB2D}" type="datetimeFigureOut">
              <a:rPr lang="en-US" smtClean="0"/>
              <a:t>12/13/2009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A616BA-6498-491E-9787-E067BB3BDB2D}" type="datetimeFigureOut">
              <a:rPr lang="en-US" smtClean="0"/>
              <a:t>12/13/2009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A616BA-6498-491E-9787-E067BB3BDB2D}" type="datetimeFigureOut">
              <a:rPr lang="en-US" smtClean="0"/>
              <a:t>12/13/2009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24337-9F49-4CC4-AC04-9381F9C5280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616BA-6498-491E-9787-E067BB3BDB2D}" type="datetimeFigureOut">
              <a:rPr lang="en-US" smtClean="0"/>
              <a:t>12/13/2009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A616BA-6498-491E-9787-E067BB3BDB2D}" type="datetimeFigureOut">
              <a:rPr lang="en-US" smtClean="0"/>
              <a:t>12/13/2009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A616BA-6498-491E-9787-E067BB3BDB2D}" type="datetimeFigureOut">
              <a:rPr lang="en-US" smtClean="0"/>
              <a:t>12/13/2009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616BA-6498-491E-9787-E067BB3BDB2D}" type="datetimeFigureOut">
              <a:rPr lang="en-US" smtClean="0"/>
              <a:t>12/13/2009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A616BA-6498-491E-9787-E067BB3BDB2D}" type="datetimeFigureOut">
              <a:rPr lang="en-US" smtClean="0"/>
              <a:t>12/13/2009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24337-9F49-4CC4-AC04-9381F9C528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A616BA-6498-491E-9787-E067BB3BDB2D}" type="datetimeFigureOut">
              <a:rPr lang="en-US" smtClean="0"/>
              <a:t>12/13/2009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F624337-9F49-4CC4-AC04-9381F9C52809}"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A616BA-6498-491E-9787-E067BB3BDB2D}" type="datetimeFigureOut">
              <a:rPr lang="en-US" smtClean="0"/>
              <a:t>12/13/2009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624337-9F49-4CC4-AC04-9381F9C52809}"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Peyton’s Real and </a:t>
            </a:r>
            <a:br>
              <a:rPr lang="en-US" dirty="0" smtClean="0"/>
            </a:br>
            <a:r>
              <a:rPr lang="en-US" dirty="0" smtClean="0"/>
              <a:t>Pretend Story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0"/>
            <a:ext cx="8229600" cy="1143000"/>
          </a:xfrm>
        </p:spPr>
        <p:txBody>
          <a:bodyPr>
            <a:normAutofit fontScale="90000"/>
          </a:bodyPr>
          <a:lstStyle/>
          <a:p>
            <a:r>
              <a:rPr lang="en-US" b="1" dirty="0" smtClean="0"/>
              <a:t>Cartoon characters are so much fun! Cartoons are pretend.</a:t>
            </a:r>
            <a:endParaRPr lang="en-US" b="1" dirty="0"/>
          </a:p>
        </p:txBody>
      </p:sp>
      <p:pic>
        <p:nvPicPr>
          <p:cNvPr id="29698" name="Picture 2"/>
          <p:cNvPicPr>
            <a:picLocks noGrp="1" noChangeAspect="1" noChangeArrowheads="1"/>
          </p:cNvPicPr>
          <p:nvPr>
            <p:ph idx="1"/>
          </p:nvPr>
        </p:nvPicPr>
        <p:blipFill>
          <a:blip r:embed="rId3" cstate="print"/>
          <a:srcRect/>
          <a:stretch>
            <a:fillRect/>
          </a:stretch>
        </p:blipFill>
        <p:spPr bwMode="auto">
          <a:xfrm>
            <a:off x="3186295" y="1075757"/>
            <a:ext cx="2923810" cy="360952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5400"/>
            <a:ext cx="8229600" cy="1143000"/>
          </a:xfrm>
        </p:spPr>
        <p:txBody>
          <a:bodyPr>
            <a:normAutofit fontScale="90000"/>
          </a:bodyPr>
          <a:lstStyle/>
          <a:p>
            <a:r>
              <a:rPr lang="en-US" b="1" dirty="0" smtClean="0"/>
              <a:t>We see cartoons in books, TV, and movies. They are pretend. They do lots of funny and interesting things. They do lots of things that are not real but its fun to pretend. </a:t>
            </a:r>
            <a:endParaRPr lang="en-US" b="1" dirty="0"/>
          </a:p>
        </p:txBody>
      </p:sp>
      <p:pic>
        <p:nvPicPr>
          <p:cNvPr id="31746" name="Picture 2" descr="http://i51.photobucket.com/albums/f367/Ice19/spongebob-squarepants-005-1024.jpg"/>
          <p:cNvPicPr>
            <a:picLocks noChangeAspect="1" noChangeArrowheads="1"/>
          </p:cNvPicPr>
          <p:nvPr/>
        </p:nvPicPr>
        <p:blipFill>
          <a:blip r:embed="rId3" cstate="print"/>
          <a:srcRect/>
          <a:stretch>
            <a:fillRect/>
          </a:stretch>
        </p:blipFill>
        <p:spPr bwMode="auto">
          <a:xfrm>
            <a:off x="2743200" y="742950"/>
            <a:ext cx="2789767" cy="20923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8229600" cy="1143000"/>
          </a:xfrm>
        </p:spPr>
        <p:txBody>
          <a:bodyPr>
            <a:normAutofit fontScale="90000"/>
          </a:bodyPr>
          <a:lstStyle/>
          <a:p>
            <a:r>
              <a:rPr lang="en-US" b="1" dirty="0" smtClean="0"/>
              <a:t>This mouse if flying. A real mouse doesn’t fly. It is pretend.  </a:t>
            </a:r>
            <a:endParaRPr lang="en-US" b="1" dirty="0"/>
          </a:p>
        </p:txBody>
      </p:sp>
      <p:pic>
        <p:nvPicPr>
          <p:cNvPr id="38914" name="Picture 2" descr="http://tvtropes.org/pmwiki/pub/images/mightymouse.jpg"/>
          <p:cNvPicPr>
            <a:picLocks noChangeAspect="1" noChangeArrowheads="1"/>
          </p:cNvPicPr>
          <p:nvPr/>
        </p:nvPicPr>
        <p:blipFill>
          <a:blip r:embed="rId3" cstate="print"/>
          <a:srcRect/>
          <a:stretch>
            <a:fillRect/>
          </a:stretch>
        </p:blipFill>
        <p:spPr bwMode="auto">
          <a:xfrm>
            <a:off x="3429000" y="1371600"/>
            <a:ext cx="2319495" cy="22669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fontScale="90000"/>
          </a:bodyPr>
          <a:lstStyle/>
          <a:p>
            <a:r>
              <a:rPr lang="en-US" b="1" dirty="0" smtClean="0"/>
              <a:t>Sometime cartoon people hit each other. Because cartoons are pretend, we shouldn’t copy what they do.  </a:t>
            </a:r>
            <a:endParaRPr lang="en-US" b="1" dirty="0"/>
          </a:p>
        </p:txBody>
      </p:sp>
      <p:pic>
        <p:nvPicPr>
          <p:cNvPr id="40964" name="Picture 4" descr="http://i9.photobucket.com/albums/a60/Sakura-YYH/ep02_naruto06.jpg"/>
          <p:cNvPicPr>
            <a:picLocks noChangeAspect="1" noChangeArrowheads="1"/>
          </p:cNvPicPr>
          <p:nvPr/>
        </p:nvPicPr>
        <p:blipFill>
          <a:blip r:embed="rId3" cstate="print"/>
          <a:srcRect/>
          <a:stretch>
            <a:fillRect/>
          </a:stretch>
        </p:blipFill>
        <p:spPr bwMode="auto">
          <a:xfrm>
            <a:off x="2590800" y="914400"/>
            <a:ext cx="3657600" cy="2743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8229600" cy="1905000"/>
          </a:xfrm>
        </p:spPr>
        <p:txBody>
          <a:bodyPr/>
          <a:lstStyle/>
          <a:p>
            <a:pPr algn="ctr"/>
            <a:r>
              <a:rPr lang="en-US" b="1" dirty="0" smtClean="0"/>
              <a:t>When cartoon people hit, </a:t>
            </a:r>
            <a:br>
              <a:rPr lang="en-US" b="1" dirty="0" smtClean="0"/>
            </a:br>
            <a:r>
              <a:rPr lang="en-US" b="1" dirty="0" smtClean="0"/>
              <a:t>it is pretend. </a:t>
            </a:r>
            <a:endParaRPr lang="en-US" b="1" dirty="0"/>
          </a:p>
        </p:txBody>
      </p:sp>
      <p:pic>
        <p:nvPicPr>
          <p:cNvPr id="4" name="Picture 4" descr="http://i9.photobucket.com/albums/a60/Sakura-YYH/ep02_naruto06.jpg"/>
          <p:cNvPicPr>
            <a:picLocks noChangeAspect="1" noChangeArrowheads="1"/>
          </p:cNvPicPr>
          <p:nvPr/>
        </p:nvPicPr>
        <p:blipFill>
          <a:blip r:embed="rId3" cstate="print"/>
          <a:srcRect/>
          <a:stretch>
            <a:fillRect/>
          </a:stretch>
        </p:blipFill>
        <p:spPr bwMode="auto">
          <a:xfrm>
            <a:off x="2590800" y="914400"/>
            <a:ext cx="3962400" cy="2971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143000"/>
          </a:xfrm>
        </p:spPr>
        <p:txBody>
          <a:bodyPr>
            <a:normAutofit fontScale="90000"/>
          </a:bodyPr>
          <a:lstStyle/>
          <a:p>
            <a:r>
              <a:rPr lang="en-US" b="1" dirty="0" smtClean="0"/>
              <a:t>When real people hit, it hurts. This makes people sad and even cry!  </a:t>
            </a:r>
            <a:endParaRPr lang="en-US" b="1" dirty="0"/>
          </a:p>
        </p:txBody>
      </p:sp>
      <p:pic>
        <p:nvPicPr>
          <p:cNvPr id="43010" name="Picture 2" descr="http://blogvibes.files.wordpress.com/2007/12/hurt.jpg"/>
          <p:cNvPicPr>
            <a:picLocks noChangeAspect="1" noChangeArrowheads="1"/>
          </p:cNvPicPr>
          <p:nvPr/>
        </p:nvPicPr>
        <p:blipFill>
          <a:blip r:embed="rId3" cstate="print"/>
          <a:srcRect/>
          <a:stretch>
            <a:fillRect/>
          </a:stretch>
        </p:blipFill>
        <p:spPr bwMode="auto">
          <a:xfrm>
            <a:off x="4648200" y="1143000"/>
            <a:ext cx="3352800" cy="2924175"/>
          </a:xfrm>
          <a:prstGeom prst="rect">
            <a:avLst/>
          </a:prstGeom>
          <a:noFill/>
        </p:spPr>
      </p:pic>
      <p:pic>
        <p:nvPicPr>
          <p:cNvPr id="43012" name="Picture 4" descr="http://www.bbc.co.uk/radio4/science/media/boys_fighting.jpg"/>
          <p:cNvPicPr>
            <a:picLocks noChangeAspect="1" noChangeArrowheads="1"/>
          </p:cNvPicPr>
          <p:nvPr/>
        </p:nvPicPr>
        <p:blipFill>
          <a:blip r:embed="rId4" cstate="print"/>
          <a:srcRect/>
          <a:stretch>
            <a:fillRect/>
          </a:stretch>
        </p:blipFill>
        <p:spPr bwMode="auto">
          <a:xfrm>
            <a:off x="533400" y="1676400"/>
            <a:ext cx="3650211" cy="2438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24400"/>
            <a:ext cx="8229600" cy="1143000"/>
          </a:xfrm>
        </p:spPr>
        <p:txBody>
          <a:bodyPr>
            <a:normAutofit fontScale="90000"/>
          </a:bodyPr>
          <a:lstStyle/>
          <a:p>
            <a:r>
              <a:rPr lang="en-US" b="1" dirty="0" smtClean="0"/>
              <a:t> I should follow rules that come from real people like my teacher, my mother or my grandmother. </a:t>
            </a:r>
            <a:endParaRPr lang="en-US" b="1" dirty="0"/>
          </a:p>
        </p:txBody>
      </p:sp>
      <p:pic>
        <p:nvPicPr>
          <p:cNvPr id="46082" name="Picture 2" descr="C:\Users\Sylvia\AppData\Local\Microsoft\Windows\Temporary Internet Files\Content.IE5\I8AA1J1T\MPj04437590000[1].jpg"/>
          <p:cNvPicPr>
            <a:picLocks noChangeAspect="1" noChangeArrowheads="1"/>
          </p:cNvPicPr>
          <p:nvPr/>
        </p:nvPicPr>
        <p:blipFill>
          <a:blip r:embed="rId3" cstate="print"/>
          <a:srcRect/>
          <a:stretch>
            <a:fillRect/>
          </a:stretch>
        </p:blipFill>
        <p:spPr bwMode="auto">
          <a:xfrm>
            <a:off x="2667000" y="838200"/>
            <a:ext cx="3556000" cy="2667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29200"/>
            <a:ext cx="8229600" cy="1143000"/>
          </a:xfrm>
        </p:spPr>
        <p:txBody>
          <a:bodyPr>
            <a:normAutofit fontScale="90000"/>
          </a:bodyPr>
          <a:lstStyle/>
          <a:p>
            <a:r>
              <a:rPr lang="en-US" b="1" dirty="0" smtClean="0"/>
              <a:t>No hitting is always a good rule. This way I know I won’t hurt anyone or make them sad. </a:t>
            </a:r>
            <a:endParaRPr lang="en-US" b="1" dirty="0"/>
          </a:p>
        </p:txBody>
      </p:sp>
      <p:pic>
        <p:nvPicPr>
          <p:cNvPr id="47106" name="Picture 2" descr="C:\Users\Sylvia\AppData\Local\Microsoft\Windows\Temporary Internet Files\Content.IE5\I8AA1J1T\MPj04331600000[1].jpg"/>
          <p:cNvPicPr>
            <a:picLocks noChangeAspect="1" noChangeArrowheads="1"/>
          </p:cNvPicPr>
          <p:nvPr/>
        </p:nvPicPr>
        <p:blipFill>
          <a:blip r:embed="rId3" cstate="print"/>
          <a:srcRect/>
          <a:stretch>
            <a:fillRect/>
          </a:stretch>
        </p:blipFill>
        <p:spPr bwMode="auto">
          <a:xfrm>
            <a:off x="2743200" y="838200"/>
            <a:ext cx="3352800" cy="3352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Autofit/>
          </a:bodyPr>
          <a:lstStyle/>
          <a:p>
            <a:r>
              <a:rPr lang="en-US" sz="3600" b="1" dirty="0" smtClean="0"/>
              <a:t>This story is about real and pretend. Pretend things are fake, make believe, or imaginary.   </a:t>
            </a:r>
            <a:endParaRPr lang="en-US" sz="3600" b="1" dirty="0"/>
          </a:p>
        </p:txBody>
      </p:sp>
      <p:pic>
        <p:nvPicPr>
          <p:cNvPr id="3074" name="Picture 2" descr="C:\Users\Sylvia\AppData\Local\Microsoft\Windows\Temporary Internet Files\Content.IE5\GYP3LXMP\MPj04387870000[1].jpg"/>
          <p:cNvPicPr>
            <a:picLocks noGrp="1" noChangeAspect="1" noChangeArrowheads="1"/>
          </p:cNvPicPr>
          <p:nvPr>
            <p:ph idx="1"/>
          </p:nvPr>
        </p:nvPicPr>
        <p:blipFill>
          <a:blip r:embed="rId3" cstate="print"/>
          <a:srcRect/>
          <a:stretch>
            <a:fillRect/>
          </a:stretch>
        </p:blipFill>
        <p:spPr bwMode="auto">
          <a:xfrm>
            <a:off x="262726" y="914400"/>
            <a:ext cx="4233074" cy="3322638"/>
          </a:xfrm>
          <a:prstGeom prst="rect">
            <a:avLst/>
          </a:prstGeom>
          <a:noFill/>
        </p:spPr>
      </p:pic>
      <p:pic>
        <p:nvPicPr>
          <p:cNvPr id="3075" name="Picture 3"/>
          <p:cNvPicPr>
            <a:picLocks noChangeAspect="1" noChangeArrowheads="1"/>
          </p:cNvPicPr>
          <p:nvPr/>
        </p:nvPicPr>
        <p:blipFill>
          <a:blip r:embed="rId4" cstate="print"/>
          <a:srcRect/>
          <a:stretch>
            <a:fillRect/>
          </a:stretch>
        </p:blipFill>
        <p:spPr bwMode="auto">
          <a:xfrm>
            <a:off x="4694608" y="914400"/>
            <a:ext cx="3839792" cy="3047999"/>
          </a:xfrm>
          <a:prstGeom prst="rect">
            <a:avLst/>
          </a:prstGeom>
          <a:noFill/>
          <a:ln w="9525">
            <a:noFill/>
            <a:miter lim="800000"/>
            <a:headEnd/>
            <a:tailEnd/>
          </a:ln>
        </p:spPr>
      </p:pic>
      <p:sp>
        <p:nvSpPr>
          <p:cNvPr id="8" name="TextBox 7"/>
          <p:cNvSpPr txBox="1"/>
          <p:nvPr/>
        </p:nvSpPr>
        <p:spPr>
          <a:xfrm>
            <a:off x="1371600" y="1524000"/>
            <a:ext cx="6553200" cy="369332"/>
          </a:xfrm>
          <a:prstGeom prst="rect">
            <a:avLst/>
          </a:prstGeom>
          <a:noFill/>
        </p:spPr>
        <p:txBody>
          <a:bodyPr wrap="square" rtlCol="0">
            <a:spAutoFit/>
          </a:bodyPr>
          <a:lstStyle/>
          <a:p>
            <a:r>
              <a:rPr lang="en-US" dirty="0" smtClean="0"/>
              <a:t>Real fruit                                                           Pretend fruit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19600"/>
            <a:ext cx="8229600" cy="1981200"/>
          </a:xfrm>
        </p:spPr>
        <p:txBody>
          <a:bodyPr>
            <a:normAutofit/>
          </a:bodyPr>
          <a:lstStyle/>
          <a:p>
            <a:r>
              <a:rPr lang="en-US" sz="2800" b="1" dirty="0" smtClean="0"/>
              <a:t>This is pretend fruit. It is fun to use when you play shopping. It is plastic fruit and you can’t eat it. It is hard and yucky to taste because it is pretending to be fruit. </a:t>
            </a:r>
            <a:endParaRPr lang="en-US" sz="2800" b="1" dirty="0"/>
          </a:p>
        </p:txBody>
      </p:sp>
      <p:pic>
        <p:nvPicPr>
          <p:cNvPr id="4098" name="Picture 2"/>
          <p:cNvPicPr>
            <a:picLocks noChangeAspect="1" noChangeArrowheads="1"/>
          </p:cNvPicPr>
          <p:nvPr/>
        </p:nvPicPr>
        <p:blipFill>
          <a:blip r:embed="rId3" cstate="print"/>
          <a:srcRect/>
          <a:stretch>
            <a:fillRect/>
          </a:stretch>
        </p:blipFill>
        <p:spPr bwMode="auto">
          <a:xfrm>
            <a:off x="2514600" y="838200"/>
            <a:ext cx="3865218" cy="3810000"/>
          </a:xfrm>
          <a:prstGeom prst="rect">
            <a:avLst/>
          </a:prstGeom>
          <a:noFill/>
          <a:ln w="9525">
            <a:noFill/>
            <a:miter lim="800000"/>
            <a:headEnd/>
            <a:tailEnd/>
          </a:ln>
        </p:spPr>
      </p:pic>
      <p:sp>
        <p:nvSpPr>
          <p:cNvPr id="5" name="TextBox 4"/>
          <p:cNvSpPr txBox="1"/>
          <p:nvPr/>
        </p:nvSpPr>
        <p:spPr>
          <a:xfrm>
            <a:off x="5867400" y="2895600"/>
            <a:ext cx="1295400" cy="646331"/>
          </a:xfrm>
          <a:prstGeom prst="rect">
            <a:avLst/>
          </a:prstGeom>
          <a:noFill/>
        </p:spPr>
        <p:txBody>
          <a:bodyPr wrap="square" rtlCol="0">
            <a:spAutoFit/>
          </a:bodyPr>
          <a:lstStyle/>
          <a:p>
            <a:r>
              <a:rPr lang="en-US" dirty="0" smtClean="0"/>
              <a:t>Pretend </a:t>
            </a:r>
          </a:p>
          <a:p>
            <a:r>
              <a:rPr lang="en-US" dirty="0" smtClean="0"/>
              <a:t>fruit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00600"/>
            <a:ext cx="8229600" cy="1752600"/>
          </a:xfrm>
        </p:spPr>
        <p:txBody>
          <a:bodyPr>
            <a:normAutofit fontScale="90000"/>
          </a:bodyPr>
          <a:lstStyle/>
          <a:p>
            <a:r>
              <a:rPr lang="en-US" b="1" dirty="0" smtClean="0"/>
              <a:t>This is real fruit. You can really eat it. When you bite into it, you can chew it. It tastes good. </a:t>
            </a:r>
            <a:endParaRPr lang="en-US" b="1" dirty="0"/>
          </a:p>
        </p:txBody>
      </p:sp>
      <p:pic>
        <p:nvPicPr>
          <p:cNvPr id="6146" name="Picture 2" descr="http://www.agoratulsa.com/blog/wp-content/uploads/2008/10/banana.jpg"/>
          <p:cNvPicPr>
            <a:picLocks noChangeAspect="1" noChangeArrowheads="1"/>
          </p:cNvPicPr>
          <p:nvPr/>
        </p:nvPicPr>
        <p:blipFill>
          <a:blip r:embed="rId3" cstate="print"/>
          <a:srcRect/>
          <a:stretch>
            <a:fillRect/>
          </a:stretch>
        </p:blipFill>
        <p:spPr bwMode="auto">
          <a:xfrm>
            <a:off x="914400" y="1905000"/>
            <a:ext cx="2438400" cy="1828800"/>
          </a:xfrm>
          <a:prstGeom prst="rect">
            <a:avLst/>
          </a:prstGeom>
          <a:noFill/>
        </p:spPr>
      </p:pic>
      <p:pic>
        <p:nvPicPr>
          <p:cNvPr id="6150" name="Picture 6" descr="http://images-partners-tbn.google.com/images?q=tbn:FRQsFuKe1_0NYM:www.worldcommunitycookbook.org/season/guide/photos/grapes.jpg"/>
          <p:cNvPicPr>
            <a:picLocks noChangeAspect="1" noChangeArrowheads="1"/>
          </p:cNvPicPr>
          <p:nvPr/>
        </p:nvPicPr>
        <p:blipFill>
          <a:blip r:embed="rId4" cstate="print"/>
          <a:srcRect/>
          <a:stretch>
            <a:fillRect/>
          </a:stretch>
        </p:blipFill>
        <p:spPr bwMode="auto">
          <a:xfrm>
            <a:off x="3657600" y="1828800"/>
            <a:ext cx="2198252" cy="1828800"/>
          </a:xfrm>
          <a:prstGeom prst="rect">
            <a:avLst/>
          </a:prstGeom>
          <a:noFill/>
        </p:spPr>
      </p:pic>
      <p:pic>
        <p:nvPicPr>
          <p:cNvPr id="6152" name="Picture 8" descr="http://www.waterfootprint.org/images/gallery/original/apple.jpg"/>
          <p:cNvPicPr>
            <a:picLocks noChangeAspect="1" noChangeArrowheads="1"/>
          </p:cNvPicPr>
          <p:nvPr/>
        </p:nvPicPr>
        <p:blipFill>
          <a:blip r:embed="rId5" cstate="print"/>
          <a:srcRect/>
          <a:stretch>
            <a:fillRect/>
          </a:stretch>
        </p:blipFill>
        <p:spPr bwMode="auto">
          <a:xfrm>
            <a:off x="6400800" y="1828800"/>
            <a:ext cx="1920875" cy="1920875"/>
          </a:xfrm>
          <a:prstGeom prst="rect">
            <a:avLst/>
          </a:prstGeom>
          <a:noFill/>
        </p:spPr>
      </p:pic>
      <p:sp>
        <p:nvSpPr>
          <p:cNvPr id="8" name="TextBox 7"/>
          <p:cNvSpPr txBox="1"/>
          <p:nvPr/>
        </p:nvSpPr>
        <p:spPr>
          <a:xfrm>
            <a:off x="1905000" y="1219200"/>
            <a:ext cx="5486400" cy="369332"/>
          </a:xfrm>
          <a:prstGeom prst="rect">
            <a:avLst/>
          </a:prstGeom>
          <a:noFill/>
        </p:spPr>
        <p:txBody>
          <a:bodyPr wrap="square" rtlCol="0">
            <a:spAutoFit/>
          </a:bodyPr>
          <a:lstStyle/>
          <a:p>
            <a:pPr algn="ctr"/>
            <a:r>
              <a:rPr lang="en-US" dirty="0" smtClean="0"/>
              <a:t>Real fruit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229600" cy="1143000"/>
          </a:xfrm>
        </p:spPr>
        <p:txBody>
          <a:bodyPr>
            <a:normAutofit fontScale="90000"/>
          </a:bodyPr>
          <a:lstStyle/>
          <a:p>
            <a:r>
              <a:rPr lang="en-US" b="1" dirty="0" smtClean="0"/>
              <a:t>This is a real sponge. It wipes up water. We use it to wash dishes.</a:t>
            </a:r>
            <a:endParaRPr lang="en-US" b="1" dirty="0"/>
          </a:p>
        </p:txBody>
      </p:sp>
      <p:pic>
        <p:nvPicPr>
          <p:cNvPr id="33794" name="Picture 2" descr="C:\Users\Sylvia\AppData\Local\Microsoft\Windows\Temporary Internet Files\Content.IE5\GYP3LXMP\MPPH03442I0000[1].jpg"/>
          <p:cNvPicPr>
            <a:picLocks noChangeAspect="1" noChangeArrowheads="1"/>
          </p:cNvPicPr>
          <p:nvPr/>
        </p:nvPicPr>
        <p:blipFill>
          <a:blip r:embed="rId3" cstate="print"/>
          <a:srcRect/>
          <a:stretch>
            <a:fillRect/>
          </a:stretch>
        </p:blipFill>
        <p:spPr bwMode="auto">
          <a:xfrm>
            <a:off x="2895600" y="762000"/>
            <a:ext cx="3657600" cy="24627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0"/>
            <a:ext cx="8229600" cy="1143000"/>
          </a:xfrm>
        </p:spPr>
        <p:txBody>
          <a:bodyPr>
            <a:normAutofit fontScale="90000"/>
          </a:bodyPr>
          <a:lstStyle/>
          <a:p>
            <a:r>
              <a:rPr lang="en-US" b="1" dirty="0" smtClean="0"/>
              <a:t>This is Sponge Bob. He is pretend. He can’t really wipe up water but he does funny things! We see him on TV, books, and movies. </a:t>
            </a:r>
            <a:endParaRPr lang="en-US" b="1" dirty="0"/>
          </a:p>
        </p:txBody>
      </p:sp>
      <p:pic>
        <p:nvPicPr>
          <p:cNvPr id="35842" name="Picture 2" descr="http://scienceblogs.com/deepseanews/upload/2007/07/SpongeBob-standup.jpg"/>
          <p:cNvPicPr>
            <a:picLocks noChangeAspect="1" noChangeArrowheads="1"/>
          </p:cNvPicPr>
          <p:nvPr/>
        </p:nvPicPr>
        <p:blipFill>
          <a:blip r:embed="rId3" cstate="print"/>
          <a:srcRect/>
          <a:stretch>
            <a:fillRect/>
          </a:stretch>
        </p:blipFill>
        <p:spPr bwMode="auto">
          <a:xfrm>
            <a:off x="3276600" y="685800"/>
            <a:ext cx="2152650" cy="27513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normAutofit fontScale="90000"/>
          </a:bodyPr>
          <a:lstStyle/>
          <a:p>
            <a:r>
              <a:rPr lang="en-US" b="1" dirty="0" smtClean="0"/>
              <a:t>This is a real mouse. It breathes and eats. It runs around. It doesn’t need anything to help it move.  </a:t>
            </a:r>
            <a:endParaRPr lang="en-US" b="1" dirty="0"/>
          </a:p>
        </p:txBody>
      </p:sp>
      <p:pic>
        <p:nvPicPr>
          <p:cNvPr id="25602" name="Picture 2" descr="C:\Users\Sylvia\AppData\Local\Microsoft\Windows\Temporary Internet Files\Content.IE5\GYP3LXMP\MPj03144070000[1].jpg"/>
          <p:cNvPicPr>
            <a:picLocks noGrp="1" noChangeAspect="1" noChangeArrowheads="1"/>
          </p:cNvPicPr>
          <p:nvPr>
            <p:ph idx="1"/>
          </p:nvPr>
        </p:nvPicPr>
        <p:blipFill>
          <a:blip r:embed="rId3" cstate="print"/>
          <a:srcRect/>
          <a:stretch>
            <a:fillRect/>
          </a:stretch>
        </p:blipFill>
        <p:spPr bwMode="auto">
          <a:xfrm>
            <a:off x="2971800" y="1143000"/>
            <a:ext cx="3657600" cy="22677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229600" cy="1143000"/>
          </a:xfrm>
        </p:spPr>
        <p:txBody>
          <a:bodyPr>
            <a:normAutofit fontScale="90000"/>
          </a:bodyPr>
          <a:lstStyle/>
          <a:p>
            <a:r>
              <a:rPr lang="en-US" b="1" dirty="0" smtClean="0"/>
              <a:t>This is a pretend mouse. We see it in books, in movies, and on TV. This mouse is found in books, TV, or a movie because it isn’t real. </a:t>
            </a:r>
            <a:endParaRPr lang="en-US" b="1" dirty="0"/>
          </a:p>
        </p:txBody>
      </p:sp>
      <p:pic>
        <p:nvPicPr>
          <p:cNvPr id="27652" name="Picture 4" descr="http://www.animationartgallery.com/images/CJC/CJCRZ5.gif"/>
          <p:cNvPicPr>
            <a:picLocks noChangeAspect="1" noChangeArrowheads="1"/>
          </p:cNvPicPr>
          <p:nvPr/>
        </p:nvPicPr>
        <p:blipFill>
          <a:blip r:embed="rId3" cstate="print"/>
          <a:srcRect/>
          <a:stretch>
            <a:fillRect/>
          </a:stretch>
        </p:blipFill>
        <p:spPr bwMode="auto">
          <a:xfrm>
            <a:off x="2895599" y="1066800"/>
            <a:ext cx="2611315" cy="2514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143000"/>
          </a:xfrm>
        </p:spPr>
        <p:txBody>
          <a:bodyPr>
            <a:noAutofit/>
          </a:bodyPr>
          <a:lstStyle/>
          <a:p>
            <a:r>
              <a:rPr lang="en-US" sz="3600" b="1" dirty="0" smtClean="0"/>
              <a:t>Pretend things are fake, make believe, or imaginary.  Some things on TV, movies and in books are real. Some things on TV, movies and in books are pretend. </a:t>
            </a:r>
            <a:endParaRPr lang="en-US" sz="3600" b="1"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1371600" y="762000"/>
            <a:ext cx="3021404" cy="2590800"/>
          </a:xfrm>
          <a:prstGeom prst="rect">
            <a:avLst/>
          </a:prstGeom>
          <a:noFill/>
          <a:ln w="9525">
            <a:noFill/>
            <a:miter lim="800000"/>
            <a:headEnd/>
            <a:tailEnd/>
          </a:ln>
        </p:spPr>
      </p:pic>
      <p:pic>
        <p:nvPicPr>
          <p:cNvPr id="1028" name="Picture 4" descr="C:\Users\Sylvia\AppData\Local\Microsoft\Windows\Temporary Internet Files\Content.IE5\76JAGXB5\MPj04464760000[1].jpg"/>
          <p:cNvPicPr>
            <a:picLocks noChangeAspect="1" noChangeArrowheads="1"/>
          </p:cNvPicPr>
          <p:nvPr/>
        </p:nvPicPr>
        <p:blipFill>
          <a:blip r:embed="rId4" cstate="print"/>
          <a:srcRect/>
          <a:stretch>
            <a:fillRect/>
          </a:stretch>
        </p:blipFill>
        <p:spPr bwMode="auto">
          <a:xfrm>
            <a:off x="4648200" y="838200"/>
            <a:ext cx="3657600" cy="2438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TotalTime>
  <Words>404</Words>
  <Application>Microsoft Office PowerPoint</Application>
  <PresentationFormat>On-screen Show (4:3)</PresentationFormat>
  <Paragraphs>38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Peyton’s Real and  Pretend Story</vt:lpstr>
      <vt:lpstr>This story is about real and pretend. Pretend things are fake, make believe, or imaginary.   </vt:lpstr>
      <vt:lpstr>This is pretend fruit. It is fun to use when you play shopping. It is plastic fruit and you can’t eat it. It is hard and yucky to taste because it is pretending to be fruit. </vt:lpstr>
      <vt:lpstr>This is real fruit. You can really eat it. When you bite into it, you can chew it. It tastes good. </vt:lpstr>
      <vt:lpstr>This is a real sponge. It wipes up water. We use it to wash dishes.</vt:lpstr>
      <vt:lpstr>This is Sponge Bob. He is pretend. He can’t really wipe up water but he does funny things! We see him on TV, books, and movies. </vt:lpstr>
      <vt:lpstr>This is a real mouse. It breathes and eats. It runs around. It doesn’t need anything to help it move.  </vt:lpstr>
      <vt:lpstr>This is a pretend mouse. We see it in books, in movies, and on TV. This mouse is found in books, TV, or a movie because it isn’t real. </vt:lpstr>
      <vt:lpstr>Pretend things are fake, make believe, or imaginary.  Some things on TV, movies and in books are real. Some things on TV, movies and in books are pretend. </vt:lpstr>
      <vt:lpstr>Cartoon characters are so much fun! Cartoons are pretend.</vt:lpstr>
      <vt:lpstr>We see cartoons in books, TV, and movies. They are pretend. They do lots of funny and interesting things. They do lots of things that are not real but its fun to pretend. </vt:lpstr>
      <vt:lpstr>This mouse if flying. A real mouse doesn’t fly. It is pretend.  </vt:lpstr>
      <vt:lpstr>Sometime cartoon people hit each other. Because cartoons are pretend, we shouldn’t copy what they do.  </vt:lpstr>
      <vt:lpstr>When cartoon people hit,  it is pretend. </vt:lpstr>
      <vt:lpstr>When real people hit, it hurts. This makes people sad and even cry!  </vt:lpstr>
      <vt:lpstr> I should follow rules that come from real people like my teacher, my mother or my grandmother. </vt:lpstr>
      <vt:lpstr>No hitting is always a good rule. This way I know I won’t hurt anyone or make them sad.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Peyton’s Real and  Pretend Story</dc:title>
  <dc:creator>Sylvia</dc:creator>
  <cp:lastModifiedBy>Sylvia</cp:lastModifiedBy>
  <cp:revision>14</cp:revision>
  <dcterms:created xsi:type="dcterms:W3CDTF">2009-12-13T20:12:07Z</dcterms:created>
  <dcterms:modified xsi:type="dcterms:W3CDTF">2009-12-13T22:03:13Z</dcterms:modified>
</cp:coreProperties>
</file>